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410508A-0952-4349-BDC6-A962487132B9}" type="datetimeFigureOut">
              <a:rPr lang="en-US" smtClean="0"/>
              <a:t>9/2/2012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FF52B58-1755-4394-8BC0-449BDD80A012}"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10508A-0952-4349-BDC6-A962487132B9}" type="datetimeFigureOut">
              <a:rPr lang="en-US" smtClean="0"/>
              <a:t>9/2/2012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10508A-0952-4349-BDC6-A962487132B9}" type="datetimeFigureOut">
              <a:rPr lang="en-US" smtClean="0"/>
              <a:t>9/2/2012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10508A-0952-4349-BDC6-A962487132B9}" type="datetimeFigureOut">
              <a:rPr lang="en-US" smtClean="0"/>
              <a:t>9/2/2012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10508A-0952-4349-BDC6-A962487132B9}" type="datetimeFigureOut">
              <a:rPr lang="en-US" smtClean="0"/>
              <a:t>9/2/2012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410508A-0952-4349-BDC6-A962487132B9}" type="datetimeFigureOut">
              <a:rPr lang="en-US" smtClean="0"/>
              <a:t>9/2/2012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52B58-1755-4394-8BC0-449BDD80A012}"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410508A-0952-4349-BDC6-A962487132B9}" type="datetimeFigureOut">
              <a:rPr lang="en-US" smtClean="0"/>
              <a:t>9/2/2012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10508A-0952-4349-BDC6-A962487132B9}" type="datetimeFigureOut">
              <a:rPr lang="en-US" smtClean="0"/>
              <a:t>9/2/2012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0508A-0952-4349-BDC6-A962487132B9}" type="datetimeFigureOut">
              <a:rPr lang="en-US" smtClean="0"/>
              <a:t>9/2/2012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410508A-0952-4349-BDC6-A962487132B9}" type="datetimeFigureOut">
              <a:rPr lang="en-US" smtClean="0"/>
              <a:t>9/2/2012</a:t>
            </a:fld>
            <a:endParaRPr lang="en-US"/>
          </a:p>
        </p:txBody>
      </p:sp>
      <p:sp>
        <p:nvSpPr>
          <p:cNvPr id="7" name="Slide Number Placeholder 6"/>
          <p:cNvSpPr>
            <a:spLocks noGrp="1"/>
          </p:cNvSpPr>
          <p:nvPr>
            <p:ph type="sldNum" sz="quarter" idx="12"/>
          </p:nvPr>
        </p:nvSpPr>
        <p:spPr/>
        <p:txBody>
          <a:bodyPr/>
          <a:lstStyle/>
          <a:p>
            <a:fld id="{CFF52B58-1755-4394-8BC0-449BDD80A012}"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10508A-0952-4349-BDC6-A962487132B9}" type="datetimeFigureOut">
              <a:rPr lang="en-US" smtClean="0"/>
              <a:t>9/2/2012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CFF52B58-1755-4394-8BC0-449BDD80A01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410508A-0952-4349-BDC6-A962487132B9}" type="datetimeFigureOut">
              <a:rPr lang="en-US" smtClean="0"/>
              <a:t>9/2/2012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FF52B58-1755-4394-8BC0-449BDD80A01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lasszone.com/books/research_guide/page_build.cfm?content=web_eva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wav"/><Relationship Id="rId1" Type="http://schemas.microsoft.com/office/2007/relationships/media" Target="../media/media1.wav"/><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archives.go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313355" cy="1101524"/>
          </a:xfrm>
        </p:spPr>
        <p:txBody>
          <a:bodyPr>
            <a:normAutofit fontScale="90000"/>
          </a:bodyPr>
          <a:lstStyle/>
          <a:p>
            <a:r>
              <a:rPr lang="en-US" dirty="0" smtClean="0"/>
              <a:t>Web Research Guide</a:t>
            </a:r>
            <a:endParaRPr lang="en-US" dirty="0"/>
          </a:p>
        </p:txBody>
      </p:sp>
      <p:sp>
        <p:nvSpPr>
          <p:cNvPr id="3" name="Subtitle 2"/>
          <p:cNvSpPr>
            <a:spLocks noGrp="1"/>
          </p:cNvSpPr>
          <p:nvPr>
            <p:ph type="subTitle" idx="1"/>
          </p:nvPr>
        </p:nvSpPr>
        <p:spPr>
          <a:xfrm>
            <a:off x="4724400" y="4038600"/>
            <a:ext cx="3309803" cy="1828800"/>
          </a:xfrm>
        </p:spPr>
        <p:txBody>
          <a:bodyPr>
            <a:normAutofit/>
          </a:bodyPr>
          <a:lstStyle/>
          <a:p>
            <a:r>
              <a:rPr lang="en-US" dirty="0" smtClean="0"/>
              <a:t>Evaluating Websites</a:t>
            </a:r>
          </a:p>
          <a:p>
            <a:endParaRPr lang="en-US" dirty="0" smtClean="0"/>
          </a:p>
          <a:p>
            <a:endParaRPr lang="en-US" dirty="0"/>
          </a:p>
          <a:p>
            <a:r>
              <a:rPr lang="en-US" dirty="0" smtClean="0"/>
              <a:t>Mrs. </a:t>
            </a:r>
            <a:r>
              <a:rPr lang="en-US" dirty="0" err="1" smtClean="0"/>
              <a:t>Roesler</a:t>
            </a:r>
            <a:endParaRPr lang="en-US" dirty="0" smtClean="0"/>
          </a:p>
          <a:p>
            <a:r>
              <a:rPr lang="en-US" dirty="0" smtClean="0"/>
              <a:t>September 2012</a:t>
            </a:r>
            <a:endParaRPr lang="en-US" dirty="0"/>
          </a:p>
        </p:txBody>
      </p:sp>
    </p:spTree>
    <p:extLst>
      <p:ext uri="{BB962C8B-B14F-4D97-AF65-F5344CB8AC3E}">
        <p14:creationId xmlns:p14="http://schemas.microsoft.com/office/powerpoint/2010/main" val="376675763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Why should I use this site? </a:t>
            </a:r>
            <a:endParaRPr lang="en-US" dirty="0"/>
          </a:p>
        </p:txBody>
      </p:sp>
      <p:sp>
        <p:nvSpPr>
          <p:cNvPr id="3" name="Content Placeholder 2"/>
          <p:cNvSpPr>
            <a:spLocks noGrp="1"/>
          </p:cNvSpPr>
          <p:nvPr>
            <p:ph idx="1"/>
          </p:nvPr>
        </p:nvSpPr>
        <p:spPr/>
        <p:txBody>
          <a:bodyPr/>
          <a:lstStyle/>
          <a:p>
            <a:r>
              <a:rPr lang="en-US" dirty="0" smtClean="0"/>
              <a:t>Do the resources on this site meet my needs? Is the information in-depth and up to date?</a:t>
            </a:r>
          </a:p>
          <a:p>
            <a:r>
              <a:rPr lang="en-US" dirty="0" smtClean="0"/>
              <a:t>Why is this Web site a better research source than some of the other sites I have already visited?</a:t>
            </a:r>
          </a:p>
          <a:p>
            <a:pPr marL="0" indent="0">
              <a:buNone/>
            </a:pPr>
            <a:endParaRPr lang="en-US" dirty="0"/>
          </a:p>
        </p:txBody>
      </p:sp>
    </p:spTree>
    <p:extLst>
      <p:ext uri="{BB962C8B-B14F-4D97-AF65-F5344CB8AC3E}">
        <p14:creationId xmlns:p14="http://schemas.microsoft.com/office/powerpoint/2010/main" val="125119883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www.classzone.com/books/research_guide/page_build.cfm?content=web_eval</a:t>
            </a:r>
            <a:endParaRPr lang="en-US" dirty="0" smtClean="0"/>
          </a:p>
          <a:p>
            <a:r>
              <a:rPr lang="en-US" dirty="0" smtClean="0"/>
              <a:t>Wayne’s World sound clip, You Tube</a:t>
            </a:r>
          </a:p>
          <a:p>
            <a:endParaRPr lang="en-US" dirty="0"/>
          </a:p>
        </p:txBody>
      </p:sp>
    </p:spTree>
    <p:extLst>
      <p:ext uri="{BB962C8B-B14F-4D97-AF65-F5344CB8AC3E}">
        <p14:creationId xmlns:p14="http://schemas.microsoft.com/office/powerpoint/2010/main" val="1389418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724936"/>
          </a:xfrm>
        </p:spPr>
        <p:txBody>
          <a:bodyPr/>
          <a:lstStyle/>
          <a:p>
            <a:r>
              <a:rPr lang="en-US" dirty="0" smtClean="0"/>
              <a:t>Evaluating Web Sites</a:t>
            </a:r>
            <a:endParaRPr lang="en-US" dirty="0"/>
          </a:p>
        </p:txBody>
      </p:sp>
      <p:sp>
        <p:nvSpPr>
          <p:cNvPr id="3" name="Content Placeholder 2"/>
          <p:cNvSpPr>
            <a:spLocks noGrp="1"/>
          </p:cNvSpPr>
          <p:nvPr>
            <p:ph sz="quarter" idx="13"/>
          </p:nvPr>
        </p:nvSpPr>
        <p:spPr>
          <a:xfrm>
            <a:off x="533400" y="2362200"/>
            <a:ext cx="4038600" cy="3124200"/>
          </a:xfrm>
        </p:spPr>
        <p:txBody>
          <a:bodyPr>
            <a:normAutofit/>
          </a:bodyPr>
          <a:lstStyle/>
          <a:p>
            <a:pPr marL="0" indent="0">
              <a:buNone/>
            </a:pPr>
            <a:r>
              <a:rPr lang="en-US" dirty="0" smtClean="0"/>
              <a:t>We have talked about the fact that anyone can publish on the Web. This means that you have to know how to figure out which sites are reliable and trustworthy on your own! </a:t>
            </a:r>
          </a:p>
          <a:p>
            <a:pPr marL="0" indent="0">
              <a:buNone/>
            </a:pPr>
            <a:endParaRPr lang="en-US" dirty="0"/>
          </a:p>
          <a:p>
            <a:pPr marL="0" indent="0">
              <a:buNone/>
            </a:pPr>
            <a:endParaRPr lang="en-US" dirty="0"/>
          </a:p>
        </p:txBody>
      </p:sp>
      <p:sp>
        <p:nvSpPr>
          <p:cNvPr id="4" name="Content Placeholder 3"/>
          <p:cNvSpPr>
            <a:spLocks noGrp="1"/>
          </p:cNvSpPr>
          <p:nvPr>
            <p:ph sz="quarter" idx="14"/>
          </p:nvPr>
        </p:nvSpPr>
        <p:spPr/>
        <p:txBody>
          <a:bodyPr>
            <a:normAutofit fontScale="92500" lnSpcReduction="20000"/>
          </a:bodyPr>
          <a:lstStyle/>
          <a:p>
            <a:pPr marL="0" indent="0">
              <a:buNone/>
            </a:pPr>
            <a:r>
              <a:rPr lang="en-US" dirty="0" smtClean="0"/>
              <a:t>What is the best way to do this? </a:t>
            </a:r>
          </a:p>
          <a:p>
            <a:pPr marL="0" indent="0">
              <a:buNone/>
            </a:pPr>
            <a:endParaRPr lang="en-US" dirty="0"/>
          </a:p>
          <a:p>
            <a:pPr marL="0" indent="0">
              <a:buNone/>
            </a:pPr>
            <a:r>
              <a:rPr lang="en-US" dirty="0" smtClean="0"/>
              <a:t>1. Start by using the 5W criteria (Who? What? When? Where? Why?)</a:t>
            </a:r>
          </a:p>
          <a:p>
            <a:pPr marL="0" indent="0">
              <a:buNone/>
            </a:pPr>
            <a:endParaRPr lang="en-US" dirty="0"/>
          </a:p>
          <a:p>
            <a:pPr marL="0" indent="0">
              <a:buNone/>
            </a:pPr>
            <a:r>
              <a:rPr lang="en-US" dirty="0" smtClean="0"/>
              <a:t>2. This will help in evaluating the worthiness of a web site.</a:t>
            </a:r>
            <a:endParaRPr lang="en-US" dirty="0"/>
          </a:p>
        </p:txBody>
      </p:sp>
      <p:pic>
        <p:nvPicPr>
          <p:cNvPr id="5" name="wave-We're not Worthy!!!!.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597236" y="5486400"/>
            <a:ext cx="609600" cy="609600"/>
          </a:xfrm>
          <a:prstGeom prst="rect">
            <a:avLst/>
          </a:prstGeom>
        </p:spPr>
      </p:pic>
    </p:spTree>
    <p:extLst>
      <p:ext uri="{BB962C8B-B14F-4D97-AF65-F5344CB8AC3E}">
        <p14:creationId xmlns:p14="http://schemas.microsoft.com/office/powerpoint/2010/main" val="107382788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6135" fill="hold"/>
                                        <p:tgtEl>
                                          <p:spTgt spid="5"/>
                                        </p:tgtEl>
                                      </p:cBhvr>
                                    </p:cmd>
                                  </p:childTnLst>
                                </p:cTn>
                              </p:par>
                            </p:childTnLst>
                          </p:cTn>
                        </p:par>
                      </p:childTnLst>
                    </p:cTn>
                  </p:par>
                </p:childTnLst>
              </p:cTn>
              <p:nextCondLst>
                <p:cond evt="onClick" delay="0">
                  <p:tgtEl>
                    <p:spTgt spid="5"/>
                  </p:tgtEl>
                </p:cond>
              </p:nextCondLst>
            </p:seq>
            <p:audio>
              <p:cMediaNode vol="80000">
                <p:cTn id="13" fill="hold" display="0">
                  <p:stCondLst>
                    <p:cond delay="indefinite"/>
                  </p:stCondLst>
                  <p:endCondLst>
                    <p:cond evt="onStopAudio" delay="0">
                      <p:tgtEl>
                        <p:sldTgt/>
                      </p:tgtEl>
                    </p:cond>
                  </p:endCondLst>
                </p:cTn>
                <p:tgtEl>
                  <p:spTgt spid="5"/>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Web Evaluation </a:t>
            </a:r>
            <a:endParaRPr lang="en-US" dirty="0"/>
          </a:p>
        </p:txBody>
      </p:sp>
      <p:sp>
        <p:nvSpPr>
          <p:cNvPr id="6" name="Content Placeholder 5"/>
          <p:cNvSpPr>
            <a:spLocks noGrp="1"/>
          </p:cNvSpPr>
          <p:nvPr>
            <p:ph idx="1"/>
          </p:nvPr>
        </p:nvSpPr>
        <p:spPr/>
        <p:txBody>
          <a:bodyPr/>
          <a:lstStyle/>
          <a:p>
            <a:r>
              <a:rPr lang="en-US" dirty="0" smtClean="0"/>
              <a:t>As you search the internet for information, keep in mind the information meets the needs of your project.</a:t>
            </a:r>
          </a:p>
          <a:p>
            <a:r>
              <a:rPr lang="en-US" dirty="0" smtClean="0"/>
              <a:t>The website should also be a reliable source of information. </a:t>
            </a:r>
          </a:p>
          <a:p>
            <a:pPr marL="0" indent="0">
              <a:buNone/>
            </a:pPr>
            <a:endParaRPr lang="en-US" dirty="0"/>
          </a:p>
          <a:p>
            <a:pPr marL="0" indent="0">
              <a:buNone/>
            </a:pPr>
            <a:r>
              <a:rPr lang="en-US" dirty="0" smtClean="0"/>
              <a:t>The following slides will give a few key ideas to remember. </a:t>
            </a:r>
            <a:endParaRPr lang="en-US" dirty="0"/>
          </a:p>
        </p:txBody>
      </p:sp>
    </p:spTree>
    <p:extLst>
      <p:ext uri="{BB962C8B-B14F-4D97-AF65-F5344CB8AC3E}">
        <p14:creationId xmlns:p14="http://schemas.microsoft.com/office/powerpoint/2010/main" val="148467688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Who wrote/published the information on the site? </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sz="2400" dirty="0" smtClean="0"/>
              <a:t>Anyone can publish on the web, it is important that you first identify the source – the author of the website. Ask yourself: </a:t>
            </a:r>
          </a:p>
          <a:p>
            <a:pPr lvl="1"/>
            <a:r>
              <a:rPr lang="en-US" sz="2400" dirty="0" smtClean="0"/>
              <a:t>Who is the author/publisher? Is that source clearly identified on the site? </a:t>
            </a:r>
          </a:p>
          <a:p>
            <a:pPr lvl="1"/>
            <a:r>
              <a:rPr lang="en-US" sz="2400" dirty="0" smtClean="0"/>
              <a:t>Can I contact the author through email, phone number or a mailing address?</a:t>
            </a:r>
          </a:p>
          <a:p>
            <a:pPr lvl="1"/>
            <a:r>
              <a:rPr lang="en-US" sz="2400" dirty="0" smtClean="0"/>
              <a:t>What are the author’s credentials? Is he or she an expert in the subject I am researching?</a:t>
            </a:r>
            <a:endParaRPr lang="en-US" dirty="0" smtClean="0"/>
          </a:p>
          <a:p>
            <a:pPr lvl="1"/>
            <a:r>
              <a:rPr lang="en-US" sz="2400" dirty="0" smtClean="0"/>
              <a:t>Is the site created or sponsored by a trustworthy organization? If so, can I confirm that the organization is a credible source of information? </a:t>
            </a:r>
          </a:p>
        </p:txBody>
      </p:sp>
    </p:spTree>
    <p:extLst>
      <p:ext uri="{BB962C8B-B14F-4D97-AF65-F5344CB8AC3E}">
        <p14:creationId xmlns:p14="http://schemas.microsoft.com/office/powerpoint/2010/main" val="199450473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0" s="-12549" l="-25098"/>
                                      </p:by>
                                    </p:animClr>
                                    <p:animClr clrSpc="hsl" dir="cw">
                                      <p:cBhvr>
                                        <p:cTn id="7" dur="500" fill="hold"/>
                                        <p:tgtEl>
                                          <p:spTgt spid="2"/>
                                        </p:tgtEl>
                                        <p:attrNameLst>
                                          <p:attrName>fillcolor</p:attrName>
                                        </p:attrNameLst>
                                      </p:cBhvr>
                                      <p:by>
                                        <p:hsl h="0" s="-12549" l="-25098"/>
                                      </p:by>
                                    </p:animClr>
                                    <p:animClr clrSpc="hsl" dir="cw">
                                      <p:cBhvr>
                                        <p:cTn id="8" dur="500" fill="hold"/>
                                        <p:tgtEl>
                                          <p:spTgt spid="2"/>
                                        </p:tgtEl>
                                        <p:attrNameLst>
                                          <p:attrName>stroke.color</p:attrName>
                                        </p:attrNameLst>
                                      </p:cBhvr>
                                      <p:by>
                                        <p:hsl h="0" s="-12549" l="-25098"/>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7414710" cy="1143000"/>
          </a:xfrm>
        </p:spPr>
        <p:txBody>
          <a:bodyPr>
            <a:normAutofit fontScale="90000"/>
          </a:bodyPr>
          <a:lstStyle/>
          <a:p>
            <a:r>
              <a:rPr lang="en-US" dirty="0" smtClean="0"/>
              <a:t>2. What information and resources does the site provide? </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sz="2000" dirty="0" smtClean="0"/>
              <a:t>Not all information is fact checked or reviewed for errors. Ask yourself: </a:t>
            </a:r>
          </a:p>
          <a:p>
            <a:r>
              <a:rPr lang="en-US" sz="2000" dirty="0" smtClean="0"/>
              <a:t>Is the site’s purpose to persuade, inform or entertain? Does the site achieve its purpose? </a:t>
            </a:r>
          </a:p>
          <a:p>
            <a:r>
              <a:rPr lang="en-US" sz="2000" dirty="0" smtClean="0"/>
              <a:t>Is the information on the site objective or biased? The site should not just be one person’s opinion but include several viewpoints on the subject. </a:t>
            </a:r>
          </a:p>
          <a:p>
            <a:r>
              <a:rPr lang="en-US" sz="2000" dirty="0" smtClean="0"/>
              <a:t>Does the site provide in-depth coverage on the topic? Does it reference or link to other resources?</a:t>
            </a:r>
          </a:p>
          <a:p>
            <a:r>
              <a:rPr lang="en-US" sz="2000" dirty="0" smtClean="0"/>
              <a:t>Is the information well written? Are there misspellings or grammatical errors? </a:t>
            </a:r>
          </a:p>
          <a:p>
            <a:r>
              <a:rPr lang="en-US" sz="2000" dirty="0" smtClean="0"/>
              <a:t>Does the site provide a Works Cited page or bibliography? Can I verify the resources are reliable and objective? </a:t>
            </a:r>
          </a:p>
          <a:p>
            <a:r>
              <a:rPr lang="en-US" sz="2000" dirty="0" smtClean="0"/>
              <a:t>Does the site feature graphics, video and audio clips, or animations? Do these multimedia elements help explain or clarify the site’s topic?</a:t>
            </a:r>
            <a:endParaRPr lang="en-US" sz="2000" dirty="0"/>
          </a:p>
        </p:txBody>
      </p:sp>
    </p:spTree>
    <p:extLst>
      <p:ext uri="{BB962C8B-B14F-4D97-AF65-F5344CB8AC3E}">
        <p14:creationId xmlns:p14="http://schemas.microsoft.com/office/powerpoint/2010/main" val="29789294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Navigation and Presentation</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Is the site well organized and easy to navigate? Can I find the information I am looking for in a few clicks? </a:t>
            </a:r>
          </a:p>
          <a:p>
            <a:r>
              <a:rPr lang="en-US" sz="2400" dirty="0" smtClean="0"/>
              <a:t>Is the site visually appealing?</a:t>
            </a:r>
          </a:p>
          <a:p>
            <a:r>
              <a:rPr lang="en-US" sz="2400" dirty="0" smtClean="0"/>
              <a:t>Are the multimedia elements used in small amounts and for a specific reason? Or are they too distracting? </a:t>
            </a:r>
          </a:p>
          <a:p>
            <a:r>
              <a:rPr lang="en-US" sz="2400" dirty="0" smtClean="0"/>
              <a:t>Does the site have advertisements that might distract me from my purpose for visiting? </a:t>
            </a:r>
          </a:p>
          <a:p>
            <a:r>
              <a:rPr lang="en-US" sz="2400" dirty="0" smtClean="0"/>
              <a:t>Does the site take a long time to load? </a:t>
            </a:r>
          </a:p>
          <a:p>
            <a:endParaRPr lang="en-US" sz="2400" dirty="0"/>
          </a:p>
        </p:txBody>
      </p:sp>
    </p:spTree>
    <p:extLst>
      <p:ext uri="{BB962C8B-B14F-4D97-AF65-F5344CB8AC3E}">
        <p14:creationId xmlns:p14="http://schemas.microsoft.com/office/powerpoint/2010/main" val="39211092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When was the site created/last updated? </a:t>
            </a:r>
            <a:endParaRPr lang="en-US" dirty="0"/>
          </a:p>
        </p:txBody>
      </p:sp>
      <p:sp>
        <p:nvSpPr>
          <p:cNvPr id="3" name="Content Placeholder 2"/>
          <p:cNvSpPr>
            <a:spLocks noGrp="1"/>
          </p:cNvSpPr>
          <p:nvPr>
            <p:ph idx="1"/>
          </p:nvPr>
        </p:nvSpPr>
        <p:spPr/>
        <p:txBody>
          <a:bodyPr/>
          <a:lstStyle/>
          <a:p>
            <a:r>
              <a:rPr lang="en-US" dirty="0" smtClean="0"/>
              <a:t>Does the site say when it was first created and last updated? </a:t>
            </a:r>
          </a:p>
          <a:p>
            <a:r>
              <a:rPr lang="en-US" dirty="0" smtClean="0"/>
              <a:t>Do the links work, or do they lead to error messages, such as “Page Not Found”? </a:t>
            </a:r>
            <a:endParaRPr lang="en-US" dirty="0"/>
          </a:p>
          <a:p>
            <a:r>
              <a:rPr lang="en-US" dirty="0" smtClean="0"/>
              <a:t>Sites not regularly updated often have broken links</a:t>
            </a:r>
            <a:endParaRPr lang="en-US" dirty="0"/>
          </a:p>
        </p:txBody>
      </p:sp>
    </p:spTree>
    <p:extLst>
      <p:ext uri="{BB962C8B-B14F-4D97-AF65-F5344CB8AC3E}">
        <p14:creationId xmlns:p14="http://schemas.microsoft.com/office/powerpoint/2010/main" val="385066541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7024744" cy="570464"/>
          </a:xfrm>
        </p:spPr>
        <p:txBody>
          <a:bodyPr>
            <a:normAutofit fontScale="90000"/>
          </a:bodyPr>
          <a:lstStyle/>
          <a:p>
            <a:r>
              <a:rPr lang="en-US" dirty="0" smtClean="0"/>
              <a:t>5. Where does the site “live”?</a:t>
            </a:r>
            <a:endParaRPr lang="en-US" dirty="0"/>
          </a:p>
        </p:txBody>
      </p:sp>
      <p:sp>
        <p:nvSpPr>
          <p:cNvPr id="3" name="Content Placeholder 2"/>
          <p:cNvSpPr>
            <a:spLocks noGrp="1"/>
          </p:cNvSpPr>
          <p:nvPr>
            <p:ph idx="1"/>
          </p:nvPr>
        </p:nvSpPr>
        <p:spPr>
          <a:xfrm>
            <a:off x="762000" y="1295400"/>
            <a:ext cx="7543800" cy="3508977"/>
          </a:xfrm>
        </p:spPr>
        <p:txBody>
          <a:bodyPr>
            <a:normAutofit/>
          </a:bodyPr>
          <a:lstStyle/>
          <a:p>
            <a:pPr marL="0" indent="0">
              <a:buNone/>
            </a:pPr>
            <a:r>
              <a:rPr lang="en-US" sz="2400" dirty="0" smtClean="0"/>
              <a:t>Look closely at the site’s URL – the three letter suffix, example, </a:t>
            </a:r>
            <a:r>
              <a:rPr lang="en-US" sz="2400" dirty="0" smtClean="0">
                <a:hlinkClick r:id="rId2"/>
              </a:rPr>
              <a:t>www.archives.gov</a:t>
            </a:r>
            <a:r>
              <a:rPr lang="en-US" sz="2400" dirty="0" smtClean="0"/>
              <a:t>. The URL extension is .</a:t>
            </a:r>
            <a:r>
              <a:rPr lang="en-US" sz="2400" dirty="0" err="1" smtClean="0"/>
              <a:t>gov.</a:t>
            </a:r>
            <a:r>
              <a:rPr lang="en-US" sz="2400" dirty="0" smtClean="0"/>
              <a:t> Sometimes, the extension provides clues about the source you are viewing. </a:t>
            </a:r>
          </a:p>
          <a:p>
            <a:pPr marL="0" indent="0" algn="ctr">
              <a:buNone/>
            </a:pPr>
            <a:r>
              <a:rPr lang="en-US" sz="2400" b="1" dirty="0" smtClean="0"/>
              <a:t>Some Common Extensions:</a:t>
            </a:r>
          </a:p>
          <a:p>
            <a:pPr marL="0" indent="0">
              <a:buNone/>
            </a:pPr>
            <a:r>
              <a:rPr lang="en-US" sz="2400" dirty="0"/>
              <a:t>	</a:t>
            </a:r>
          </a:p>
        </p:txBody>
      </p:sp>
      <p:graphicFrame>
        <p:nvGraphicFramePr>
          <p:cNvPr id="4" name="Table 3"/>
          <p:cNvGraphicFramePr>
            <a:graphicFrameLocks noGrp="1"/>
          </p:cNvGraphicFramePr>
          <p:nvPr>
            <p:extLst>
              <p:ext uri="{D42A27DB-BD31-4B8C-83A1-F6EECF244321}">
                <p14:modId xmlns:p14="http://schemas.microsoft.com/office/powerpoint/2010/main" val="4246472611"/>
              </p:ext>
            </p:extLst>
          </p:nvPr>
        </p:nvGraphicFramePr>
        <p:xfrm>
          <a:off x="1600200" y="3429000"/>
          <a:ext cx="6096000" cy="2763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Extension</a:t>
                      </a:r>
                      <a:endParaRPr lang="en-US" dirty="0"/>
                    </a:p>
                  </a:txBody>
                  <a:tcPr/>
                </a:tc>
                <a:tc>
                  <a:txBody>
                    <a:bodyPr/>
                    <a:lstStyle/>
                    <a:p>
                      <a:r>
                        <a:rPr lang="en-US" dirty="0" smtClean="0"/>
                        <a:t>Source</a:t>
                      </a:r>
                      <a:endParaRPr lang="en-US" dirty="0"/>
                    </a:p>
                  </a:txBody>
                  <a:tcPr/>
                </a:tc>
              </a:tr>
              <a:tr h="370840">
                <a:tc>
                  <a:txBody>
                    <a:bodyPr/>
                    <a:lstStyle/>
                    <a:p>
                      <a:r>
                        <a:rPr lang="en-US" dirty="0" smtClean="0"/>
                        <a:t>.</a:t>
                      </a:r>
                      <a:r>
                        <a:rPr lang="en-US" dirty="0" err="1" smtClean="0"/>
                        <a:t>gov</a:t>
                      </a:r>
                      <a:endParaRPr lang="en-US" dirty="0"/>
                    </a:p>
                  </a:txBody>
                  <a:tcPr/>
                </a:tc>
                <a:tc>
                  <a:txBody>
                    <a:bodyPr/>
                    <a:lstStyle/>
                    <a:p>
                      <a:r>
                        <a:rPr lang="en-US" dirty="0" smtClean="0"/>
                        <a:t>Government agency</a:t>
                      </a:r>
                      <a:endParaRPr lang="en-US" dirty="0"/>
                    </a:p>
                  </a:txBody>
                  <a:tcPr/>
                </a:tc>
              </a:tr>
              <a:tr h="370840">
                <a:tc>
                  <a:txBody>
                    <a:bodyPr/>
                    <a:lstStyle/>
                    <a:p>
                      <a:r>
                        <a:rPr lang="en-US" dirty="0" smtClean="0"/>
                        <a:t>.</a:t>
                      </a:r>
                      <a:r>
                        <a:rPr lang="en-US" dirty="0" err="1" smtClean="0"/>
                        <a:t>edu</a:t>
                      </a:r>
                      <a:endParaRPr lang="en-US" dirty="0"/>
                    </a:p>
                  </a:txBody>
                  <a:tcPr/>
                </a:tc>
                <a:tc>
                  <a:txBody>
                    <a:bodyPr/>
                    <a:lstStyle/>
                    <a:p>
                      <a:r>
                        <a:rPr lang="en-US" dirty="0" smtClean="0"/>
                        <a:t>Educational institution</a:t>
                      </a:r>
                      <a:endParaRPr lang="en-US" dirty="0"/>
                    </a:p>
                  </a:txBody>
                  <a:tcPr/>
                </a:tc>
              </a:tr>
              <a:tr h="370840">
                <a:tc>
                  <a:txBody>
                    <a:bodyPr/>
                    <a:lstStyle/>
                    <a:p>
                      <a:r>
                        <a:rPr lang="en-US" dirty="0" smtClean="0"/>
                        <a:t>.org</a:t>
                      </a:r>
                      <a:endParaRPr lang="en-US" dirty="0"/>
                    </a:p>
                  </a:txBody>
                  <a:tcPr/>
                </a:tc>
                <a:tc>
                  <a:txBody>
                    <a:bodyPr/>
                    <a:lstStyle/>
                    <a:p>
                      <a:r>
                        <a:rPr lang="en-US" dirty="0" smtClean="0"/>
                        <a:t>Organization</a:t>
                      </a:r>
                      <a:r>
                        <a:rPr lang="en-US" baseline="0" dirty="0" smtClean="0"/>
                        <a:t> (usually but not always non-profit</a:t>
                      </a:r>
                      <a:endParaRPr lang="en-US" dirty="0"/>
                    </a:p>
                  </a:txBody>
                  <a:tcPr/>
                </a:tc>
              </a:tr>
              <a:tr h="370840">
                <a:tc>
                  <a:txBody>
                    <a:bodyPr/>
                    <a:lstStyle/>
                    <a:p>
                      <a:r>
                        <a:rPr lang="en-US" dirty="0" smtClean="0"/>
                        <a:t>.com</a:t>
                      </a:r>
                      <a:endParaRPr lang="en-US" dirty="0"/>
                    </a:p>
                  </a:txBody>
                  <a:tcPr/>
                </a:tc>
                <a:tc>
                  <a:txBody>
                    <a:bodyPr/>
                    <a:lstStyle/>
                    <a:p>
                      <a:r>
                        <a:rPr lang="en-US" dirty="0" smtClean="0"/>
                        <a:t>Commercial</a:t>
                      </a:r>
                      <a:r>
                        <a:rPr lang="en-US" baseline="0" dirty="0" smtClean="0"/>
                        <a:t> </a:t>
                      </a:r>
                      <a:r>
                        <a:rPr lang="en-US" dirty="0" smtClean="0"/>
                        <a:t>business</a:t>
                      </a:r>
                      <a:r>
                        <a:rPr lang="en-US" baseline="0" dirty="0" smtClean="0"/>
                        <a:t> or Personal website</a:t>
                      </a:r>
                      <a:endParaRPr lang="en-US" dirty="0"/>
                    </a:p>
                  </a:txBody>
                  <a:tcPr/>
                </a:tc>
              </a:tr>
              <a:tr h="370840">
                <a:tc>
                  <a:txBody>
                    <a:bodyPr/>
                    <a:lstStyle/>
                    <a:p>
                      <a:r>
                        <a:rPr lang="en-US" dirty="0" smtClean="0"/>
                        <a:t>.mil</a:t>
                      </a:r>
                      <a:endParaRPr lang="en-US" dirty="0"/>
                    </a:p>
                  </a:txBody>
                  <a:tcPr/>
                </a:tc>
                <a:tc>
                  <a:txBody>
                    <a:bodyPr/>
                    <a:lstStyle/>
                    <a:p>
                      <a:r>
                        <a:rPr lang="en-US" dirty="0" smtClean="0"/>
                        <a:t>Military</a:t>
                      </a:r>
                      <a:endParaRPr lang="en-US" dirty="0"/>
                    </a:p>
                  </a:txBody>
                  <a:tcPr/>
                </a:tc>
              </a:tr>
            </a:tbl>
          </a:graphicData>
        </a:graphic>
      </p:graphicFrame>
    </p:spTree>
    <p:extLst>
      <p:ext uri="{BB962C8B-B14F-4D97-AF65-F5344CB8AC3E}">
        <p14:creationId xmlns:p14="http://schemas.microsoft.com/office/powerpoint/2010/main" val="30584344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Where does the site “live”?</a:t>
            </a:r>
            <a:endParaRPr lang="en-US" dirty="0"/>
          </a:p>
        </p:txBody>
      </p:sp>
      <p:sp>
        <p:nvSpPr>
          <p:cNvPr id="3" name="Content Placeholder 2"/>
          <p:cNvSpPr>
            <a:spLocks noGrp="1"/>
          </p:cNvSpPr>
          <p:nvPr>
            <p:ph idx="1"/>
          </p:nvPr>
        </p:nvSpPr>
        <p:spPr/>
        <p:txBody>
          <a:bodyPr/>
          <a:lstStyle/>
          <a:p>
            <a:r>
              <a:rPr lang="en-US" dirty="0" smtClean="0"/>
              <a:t>.</a:t>
            </a:r>
            <a:r>
              <a:rPr lang="en-US" dirty="0" err="1" smtClean="0"/>
              <a:t>gov</a:t>
            </a:r>
            <a:r>
              <a:rPr lang="en-US" dirty="0" smtClean="0"/>
              <a:t> extension most likely will provide reliable information but sometimes .</a:t>
            </a:r>
            <a:r>
              <a:rPr lang="en-US" dirty="0" err="1" smtClean="0"/>
              <a:t>edu</a:t>
            </a:r>
            <a:r>
              <a:rPr lang="en-US" dirty="0" smtClean="0"/>
              <a:t>, .org, and .com can be misleading. </a:t>
            </a:r>
            <a:endParaRPr lang="en-US" dirty="0"/>
          </a:p>
          <a:p>
            <a:r>
              <a:rPr lang="en-US" dirty="0" smtClean="0"/>
              <a:t>So, use the 5W’s to determine if the site has what you need:</a:t>
            </a:r>
          </a:p>
          <a:p>
            <a:pPr lvl="1"/>
            <a:r>
              <a:rPr lang="en-US" dirty="0" smtClean="0"/>
              <a:t>Who? What? When? Why? Where?</a:t>
            </a:r>
            <a:endParaRPr lang="en-US" dirty="0"/>
          </a:p>
        </p:txBody>
      </p:sp>
    </p:spTree>
    <p:extLst>
      <p:ext uri="{BB962C8B-B14F-4D97-AF65-F5344CB8AC3E}">
        <p14:creationId xmlns:p14="http://schemas.microsoft.com/office/powerpoint/2010/main" val="139174351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68</TotalTime>
  <Words>720</Words>
  <Application>Microsoft Office PowerPoint</Application>
  <PresentationFormat>On-screen Show (4:3)</PresentationFormat>
  <Paragraphs>68</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Web Research Guide</vt:lpstr>
      <vt:lpstr>Evaluating Web Sites</vt:lpstr>
      <vt:lpstr>Web Evaluation </vt:lpstr>
      <vt:lpstr>1. Who wrote/published the information on the site? </vt:lpstr>
      <vt:lpstr>2. What information and resources does the site provide? </vt:lpstr>
      <vt:lpstr>3. Navigation and Presentation</vt:lpstr>
      <vt:lpstr>4. When was the site created/last updated? </vt:lpstr>
      <vt:lpstr>5. Where does the site “live”?</vt:lpstr>
      <vt:lpstr>5. Where does the site “live”?</vt:lpstr>
      <vt:lpstr>6. Why should I use this site? </vt:lpstr>
      <vt:lpstr>Bibliography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Research Guide</dc:title>
  <dc:creator>kickstand</dc:creator>
  <cp:lastModifiedBy>kickstand</cp:lastModifiedBy>
  <cp:revision>11</cp:revision>
  <dcterms:created xsi:type="dcterms:W3CDTF">2012-09-02T14:17:54Z</dcterms:created>
  <dcterms:modified xsi:type="dcterms:W3CDTF">2012-09-02T15:26:19Z</dcterms:modified>
</cp:coreProperties>
</file>